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80" autoAdjust="0"/>
  </p:normalViewPr>
  <p:slideViewPr>
    <p:cSldViewPr>
      <p:cViewPr varScale="1">
        <p:scale>
          <a:sx n="69" d="100"/>
          <a:sy n="69" d="100"/>
        </p:scale>
        <p:origin x="-1277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285EB-8116-4C66-949A-C442C85A1F71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EDA57-6F93-480F-AB72-58F07A53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9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Start with the largest multiple of 3 that is less than 60.  Divide by 3.  Add 38.  Subtract 7.  Double it.</a:t>
            </a:r>
            <a:r>
              <a:rPr lang="en-US" baseline="0" dirty="0" smtClean="0"/>
              <a:t>  (100)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largest multiple of 4 that is less than 80.  Divide by 4.  Add 48.  Subtract 7.  Double it.  (120)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largest multiple of 6 that is less than 120.  Divide by 6.  Add 68.  Subtract 7.  Double it.  (160)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EDA57-6F93-480F-AB72-58F07A533C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D4D0B6-D095-480A-B83C-A0EBAD4C97F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07942A-93AF-4451-B965-5A994501033D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6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2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4.wmf"/><Relationship Id="rId26" Type="http://schemas.openxmlformats.org/officeDocument/2006/relationships/oleObject" Target="../embeddings/oleObject45.bin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0.bin"/><Relationship Id="rId25" Type="http://schemas.openxmlformats.org/officeDocument/2006/relationships/image" Target="../media/image47.wmf"/><Relationship Id="rId33" Type="http://schemas.openxmlformats.org/officeDocument/2006/relationships/image" Target="../media/image51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image" Target="../media/image4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24" Type="http://schemas.openxmlformats.org/officeDocument/2006/relationships/oleObject" Target="../embeddings/oleObject44.bin"/><Relationship Id="rId32" Type="http://schemas.openxmlformats.org/officeDocument/2006/relationships/oleObject" Target="../embeddings/oleObject48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image" Target="../media/image46.wmf"/><Relationship Id="rId28" Type="http://schemas.openxmlformats.org/officeDocument/2006/relationships/oleObject" Target="../embeddings/oleObject46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1.bin"/><Relationship Id="rId31" Type="http://schemas.openxmlformats.org/officeDocument/2006/relationships/image" Target="../media/image5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2.wmf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8.wmf"/><Relationship Id="rId30" Type="http://schemas.openxmlformats.org/officeDocument/2006/relationships/oleObject" Target="../embeddings/oleObject47.bin"/><Relationship Id="rId8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1066800"/>
                <a:ext cx="5867400" cy="46482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en-US" sz="2800" dirty="0" smtClean="0"/>
                  <a:t>TISK Problems</a:t>
                </a:r>
              </a:p>
              <a:p>
                <a:pPr marL="342900" indent="-342900" algn="l">
                  <a:buAutoNum type="arabicParenR"/>
                </a:pPr>
                <a:r>
                  <a:rPr lang="en-US" sz="2800" dirty="0" smtClean="0"/>
                  <a:t>Multiply: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d>
                      <m:dPr>
                        <m:ctrlPr>
                          <a:rPr lang="en-US" sz="28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</m:oMath>
                </a14:m>
                <a:endParaRPr lang="en-US" sz="2800" dirty="0" smtClean="0"/>
              </a:p>
              <a:p>
                <a:pPr marL="342900" indent="-342900" algn="l">
                  <a:buAutoNum type="arabicParenR"/>
                </a:pPr>
                <a:r>
                  <a:rPr lang="en-US" sz="2800" dirty="0" smtClean="0"/>
                  <a:t>Add: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</m:oMath>
                </a14:m>
                <a:endParaRPr lang="en-US" sz="2800" dirty="0" smtClean="0"/>
              </a:p>
              <a:p>
                <a:pPr marL="342900" indent="-342900" algn="l">
                  <a:buAutoNum type="arabicParenR"/>
                </a:pPr>
                <a:r>
                  <a:rPr lang="en-US" sz="2800" dirty="0" smtClean="0"/>
                  <a:t>Find the common difference and tell which difference it is:</a:t>
                </a:r>
                <a:br>
                  <a:rPr lang="en-US" sz="2800" dirty="0" smtClean="0"/>
                </a:br>
                <a:r>
                  <a:rPr lang="en-US" sz="2800" dirty="0" smtClean="0"/>
                  <a:t>3, 1, 3, 33, 163, 513, 1251, ….</a:t>
                </a:r>
              </a:p>
              <a:p>
                <a:pPr algn="l"/>
                <a:endParaRPr lang="en-US" sz="2800" dirty="0"/>
              </a:p>
              <a:p>
                <a:pPr algn="l"/>
                <a:r>
                  <a:rPr lang="en-US" sz="2800" dirty="0" smtClean="0"/>
                  <a:t>We will have 3 Mental Math Questions today.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1066800"/>
                <a:ext cx="5867400" cy="4648200"/>
              </a:xfrm>
              <a:blipFill rotWithShape="1">
                <a:blip r:embed="rId3"/>
                <a:stretch>
                  <a:fillRect l="-2183" t="-1180" r="-1871" b="-8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019800" cy="6096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600" dirty="0" smtClean="0"/>
              <a:t>Wednesday, </a:t>
            </a:r>
            <a:r>
              <a:rPr lang="en-US" sz="3600" smtClean="0"/>
              <a:t>September 12, </a:t>
            </a:r>
            <a:r>
              <a:rPr lang="en-US" sz="3600" dirty="0" smtClean="0"/>
              <a:t>2012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943600"/>
            <a:ext cx="60198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Homework: Complete the </a:t>
            </a:r>
            <a:r>
              <a:rPr lang="en-US" sz="2400" dirty="0" err="1" smtClean="0"/>
              <a:t>Percents</a:t>
            </a:r>
            <a:r>
              <a:rPr lang="en-US" sz="2400" dirty="0" smtClean="0"/>
              <a:t> Worksheet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64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05000"/>
                <a:ext cx="3810000" cy="4267199"/>
              </a:xfrm>
            </p:spPr>
            <p:txBody>
              <a:bodyPr anchor="t"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∙150</m:t>
                    </m:r>
                  </m:oMath>
                </a14:m>
                <a:endParaRPr lang="en-US" sz="2800" b="0" dirty="0" smtClean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50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  <m:r>
                          <a:rPr lang="en-US" sz="2800" i="1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27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∙1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23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54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82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205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63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72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110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∙12</m:t>
                    </m:r>
                  </m:oMath>
                </a14:m>
                <a:endParaRPr lang="en-US" sz="2800" dirty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sz="28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05000"/>
                <a:ext cx="3810000" cy="4267199"/>
              </a:xfrm>
              <a:blipFill rotWithShape="1">
                <a:blip r:embed="rId2"/>
                <a:stretch>
                  <a:fillRect l="-2880" t="-1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7239000" cy="1371600"/>
          </a:xfrm>
        </p:spPr>
        <p:txBody>
          <a:bodyPr/>
          <a:lstStyle/>
          <a:p>
            <a:pPr algn="l"/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1"/>
              <p:cNvSpPr txBox="1">
                <a:spLocks/>
              </p:cNvSpPr>
              <p:nvPr/>
            </p:nvSpPr>
            <p:spPr>
              <a:xfrm>
                <a:off x="4648200" y="381000"/>
                <a:ext cx="3810000" cy="62484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 fontScale="92500" lnSpcReduction="20000"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800" kern="1200">
                    <a:solidFill>
                      <a:schemeClr val="tx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11480" indent="-182880" algn="l" defTabSz="914400" rtl="0" eaLnBrk="1" latinLnBrk="0" hangingPunct="1">
                  <a:spcBef>
                    <a:spcPct val="20000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>
                    <a:solidFill>
                      <a:schemeClr val="tx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94360" indent="-182880" algn="l" defTabSz="914400" rtl="0" eaLnBrk="1" latinLnBrk="0" hangingPunct="1">
                  <a:spcBef>
                    <a:spcPct val="20000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>
                    <a:solidFill>
                      <a:schemeClr val="tx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77240" indent="-182880" algn="l" defTabSz="914400" rtl="0" eaLnBrk="1" latinLnBrk="0" hangingPunct="1">
                  <a:spcBef>
                    <a:spcPct val="20000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>
                    <a:solidFill>
                      <a:schemeClr val="tx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60120" indent="-182880" algn="l" defTabSz="914400" rtl="0" eaLnBrk="1" latinLnBrk="0" hangingPunct="1">
                  <a:spcBef>
                    <a:spcPct val="20000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>
                    <a:solidFill>
                      <a:schemeClr val="tx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43000" indent="-182880" algn="l" defTabSz="914400" rtl="0" eaLnBrk="1" latinLnBrk="0" hangingPunct="1">
                  <a:spcBef>
                    <a:spcPts val="288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325880" indent="-182880" algn="l" defTabSz="914400" rtl="0" eaLnBrk="1" latinLnBrk="0" hangingPunct="1">
                  <a:spcBef>
                    <a:spcPts val="288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508760" indent="-182880" algn="l" defTabSz="914400" rtl="0" eaLnBrk="1" latinLnBrk="0" hangingPunct="1">
                  <a:spcBef>
                    <a:spcPts val="288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691640" indent="-182880" algn="l" defTabSz="914400" rtl="0" eaLnBrk="1" latinLnBrk="0" hangingPunct="1">
                  <a:spcBef>
                    <a:spcPts val="288"/>
                  </a:spcBef>
                  <a:buClr>
                    <a:schemeClr val="tx1">
                      <a:lumMod val="50000"/>
                      <a:lumOff val="50000"/>
                    </a:schemeClr>
                  </a:buClr>
                  <a:buFont typeface="Wingdings" pitchFamily="2" charset="2"/>
                  <a:buChar char="§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98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89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4</m:t>
                    </m:r>
                    <m:r>
                      <a:rPr lang="en-US" sz="2800" i="1" smtClean="0">
                        <a:latin typeface="Cambria Math"/>
                      </a:rPr>
                      <m:t>7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90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14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12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 smtClean="0"/>
                  <a:t>What is 40% of  240?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240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 smtClean="0"/>
                  <a:t>What is 95% of 300?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95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300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 smtClean="0"/>
                  <a:t>One hundred fifteen is what percent of 750?</a:t>
                </a:r>
                <a:br>
                  <a:rPr lang="en-US" sz="2800" dirty="0" smtClean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115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75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sz="2800" dirty="0" smtClean="0"/>
                  <a:t>Fifteen is 35% of what number?</a:t>
                </a:r>
                <a:br>
                  <a:rPr lang="en-US" sz="2800" dirty="0" smtClean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15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8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81000"/>
                <a:ext cx="3810000" cy="6248400"/>
              </a:xfrm>
              <a:prstGeom prst="rect">
                <a:avLst/>
              </a:prstGeom>
              <a:blipFill rotWithShape="1">
                <a:blip r:embed="rId3"/>
                <a:stretch>
                  <a:fillRect l="-3040" t="-878" r="-20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61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87363" y="1219200"/>
            <a:ext cx="8153400" cy="2057400"/>
          </a:xfrm>
        </p:spPr>
        <p:txBody>
          <a:bodyPr>
            <a:normAutofit/>
          </a:bodyPr>
          <a:lstStyle/>
          <a:p>
            <a:r>
              <a:rPr lang="en-US" sz="2800" dirty="0"/>
              <a:t>To solve a percent equation, set up two ratios.</a:t>
            </a:r>
          </a:p>
          <a:p>
            <a:r>
              <a:rPr lang="en-US" sz="2800" dirty="0"/>
              <a:t>To do this, </a:t>
            </a:r>
            <a:r>
              <a:rPr lang="en-US" sz="2800" dirty="0" smtClean="0"/>
              <a:t>divide by the number being multiplied.</a:t>
            </a:r>
          </a:p>
          <a:p>
            <a:r>
              <a:rPr lang="en-US" sz="2800" dirty="0" smtClean="0"/>
              <a:t>Then, you can solve using one of two methods:</a:t>
            </a:r>
            <a:endParaRPr lang="en-US" sz="26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8610600" cy="99060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Example </a:t>
            </a:r>
            <a:r>
              <a:rPr lang="en-US" sz="4000" dirty="0" smtClean="0"/>
              <a:t>1. </a:t>
            </a:r>
            <a:r>
              <a:rPr lang="en-US" sz="4000" dirty="0"/>
              <a:t>Solve a percent equation.</a:t>
            </a:r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874794"/>
              </p:ext>
            </p:extLst>
          </p:nvPr>
        </p:nvGraphicFramePr>
        <p:xfrm>
          <a:off x="457200" y="3911600"/>
          <a:ext cx="24368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11600"/>
                        <a:ext cx="24368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417617"/>
              </p:ext>
            </p:extLst>
          </p:nvPr>
        </p:nvGraphicFramePr>
        <p:xfrm>
          <a:off x="785813" y="4673600"/>
          <a:ext cx="1625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5" imgW="609480" imgH="228600" progId="Equation.DSMT4">
                  <p:embed/>
                </p:oleObj>
              </mc:Choice>
              <mc:Fallback>
                <p:oleObj name="Equation" r:id="rId5" imgW="609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673600"/>
                        <a:ext cx="1625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795825"/>
              </p:ext>
            </p:extLst>
          </p:nvPr>
        </p:nvGraphicFramePr>
        <p:xfrm>
          <a:off x="406400" y="5500688"/>
          <a:ext cx="16589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7" imgW="622080" imgH="177480" progId="Equation.DSMT4">
                  <p:embed/>
                </p:oleObj>
              </mc:Choice>
              <mc:Fallback>
                <p:oleObj name="Equation" r:id="rId7" imgW="622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5500688"/>
                        <a:ext cx="16589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173465"/>
              </p:ext>
            </p:extLst>
          </p:nvPr>
        </p:nvGraphicFramePr>
        <p:xfrm>
          <a:off x="2006600" y="5500688"/>
          <a:ext cx="9477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5500688"/>
                        <a:ext cx="9477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023061"/>
              </p:ext>
            </p:extLst>
          </p:nvPr>
        </p:nvGraphicFramePr>
        <p:xfrm>
          <a:off x="4732338" y="4114800"/>
          <a:ext cx="2200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11" imgW="825480" imgH="228600" progId="Equation.DSMT4">
                  <p:embed/>
                </p:oleObj>
              </mc:Choice>
              <mc:Fallback>
                <p:oleObj name="Equation" r:id="rId11" imgW="825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4114800"/>
                        <a:ext cx="2200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395734"/>
              </p:ext>
            </p:extLst>
          </p:nvPr>
        </p:nvGraphicFramePr>
        <p:xfrm>
          <a:off x="5189538" y="4648200"/>
          <a:ext cx="14890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13" imgW="558720" imgH="228600" progId="Equation.DSMT4">
                  <p:embed/>
                </p:oleObj>
              </mc:Choice>
              <mc:Fallback>
                <p:oleObj name="Equation" r:id="rId13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4648200"/>
                        <a:ext cx="14890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2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956131"/>
              </p:ext>
            </p:extLst>
          </p:nvPr>
        </p:nvGraphicFramePr>
        <p:xfrm>
          <a:off x="4648200" y="5245100"/>
          <a:ext cx="2403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5" imgW="901440" imgH="177480" progId="Equation.DSMT4">
                  <p:embed/>
                </p:oleObj>
              </mc:Choice>
              <mc:Fallback>
                <p:oleObj name="Equation" r:id="rId15" imgW="901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245100"/>
                        <a:ext cx="24034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11585"/>
              </p:ext>
            </p:extLst>
          </p:nvPr>
        </p:nvGraphicFramePr>
        <p:xfrm>
          <a:off x="4816475" y="5892800"/>
          <a:ext cx="15589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7" imgW="583920" imgH="228600" progId="Equation.DSMT4">
                  <p:embed/>
                </p:oleObj>
              </mc:Choice>
              <mc:Fallback>
                <p:oleObj name="Equation" r:id="rId17" imgW="583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5892800"/>
                        <a:ext cx="15589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562455"/>
              </p:ext>
            </p:extLst>
          </p:nvPr>
        </p:nvGraphicFramePr>
        <p:xfrm>
          <a:off x="6416675" y="5892800"/>
          <a:ext cx="9826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19" imgW="368280" imgH="228600" progId="Equation.DSMT4">
                  <p:embed/>
                </p:oleObj>
              </mc:Choice>
              <mc:Fallback>
                <p:oleObj name="Equation" r:id="rId19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5892800"/>
                        <a:ext cx="9826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228295"/>
              </p:ext>
            </p:extLst>
          </p:nvPr>
        </p:nvGraphicFramePr>
        <p:xfrm>
          <a:off x="7331075" y="5892800"/>
          <a:ext cx="15255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21" imgW="571320" imgH="228600" progId="Equation.DSMT4">
                  <p:embed/>
                </p:oleObj>
              </mc:Choice>
              <mc:Fallback>
                <p:oleObj name="Equation" r:id="rId21" imgW="571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1075" y="5892800"/>
                        <a:ext cx="15255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2" name="Freeform 42"/>
          <p:cNvSpPr>
            <a:spLocks/>
          </p:cNvSpPr>
          <p:nvPr/>
        </p:nvSpPr>
        <p:spPr bwMode="auto">
          <a:xfrm>
            <a:off x="1244600" y="5207000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hlink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564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24084"/>
              </p:ext>
            </p:extLst>
          </p:nvPr>
        </p:nvGraphicFramePr>
        <p:xfrm>
          <a:off x="1930400" y="5280025"/>
          <a:ext cx="3905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23" imgW="215640" imgH="177480" progId="Equation.DSMT4">
                  <p:embed/>
                </p:oleObj>
              </mc:Choice>
              <mc:Fallback>
                <p:oleObj name="Equation" r:id="rId23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5280025"/>
                        <a:ext cx="3905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4" name="Freeform 44"/>
          <p:cNvSpPr>
            <a:spLocks/>
          </p:cNvSpPr>
          <p:nvPr/>
        </p:nvSpPr>
        <p:spPr bwMode="auto">
          <a:xfrm rot="10800000" flipH="1">
            <a:off x="1168400" y="4521200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hlink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5645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578480"/>
              </p:ext>
            </p:extLst>
          </p:nvPr>
        </p:nvGraphicFramePr>
        <p:xfrm>
          <a:off x="1997075" y="4368800"/>
          <a:ext cx="3905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25" imgW="215640" imgH="177480" progId="Equation.DSMT4">
                  <p:embed/>
                </p:oleObj>
              </mc:Choice>
              <mc:Fallback>
                <p:oleObj name="Equation" r:id="rId25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4368800"/>
                        <a:ext cx="3905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7" name="Line 47"/>
          <p:cNvSpPr>
            <a:spLocks noChangeShapeType="1"/>
          </p:cNvSpPr>
          <p:nvPr/>
        </p:nvSpPr>
        <p:spPr bwMode="auto">
          <a:xfrm flipH="1" flipV="1">
            <a:off x="5570538" y="47244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Arc 48"/>
          <p:cNvSpPr>
            <a:spLocks/>
          </p:cNvSpPr>
          <p:nvPr/>
        </p:nvSpPr>
        <p:spPr bwMode="auto">
          <a:xfrm flipH="1">
            <a:off x="5341938" y="47244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Arc 49"/>
          <p:cNvSpPr>
            <a:spLocks/>
          </p:cNvSpPr>
          <p:nvPr/>
        </p:nvSpPr>
        <p:spPr bwMode="auto">
          <a:xfrm flipH="1" flipV="1">
            <a:off x="5341938" y="48768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0" name="Line 50"/>
          <p:cNvSpPr>
            <a:spLocks noChangeShapeType="1"/>
          </p:cNvSpPr>
          <p:nvPr/>
        </p:nvSpPr>
        <p:spPr bwMode="auto">
          <a:xfrm flipH="1">
            <a:off x="5570538" y="47244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52400" y="35306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Equivalent Ratios…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740275" y="353060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Cross-Multiplication…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50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42" grpId="0" animBg="1"/>
      <p:bldP spid="25644" grpId="0" animBg="1"/>
      <p:bldP spid="25647" grpId="0" animBg="1"/>
      <p:bldP spid="25648" grpId="0" animBg="1"/>
      <p:bldP spid="25649" grpId="0" animBg="1"/>
      <p:bldP spid="25650" grpId="0" animBg="1"/>
      <p:bldP spid="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4582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/>
              <a:t>Example </a:t>
            </a:r>
            <a:r>
              <a:rPr lang="en-US" sz="4000" dirty="0" smtClean="0"/>
              <a:t>2. </a:t>
            </a:r>
            <a:r>
              <a:rPr lang="en-US" sz="4000" dirty="0"/>
              <a:t>Solve a percent equation.</a:t>
            </a:r>
          </a:p>
        </p:txBody>
      </p:sp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1066800" y="1905000"/>
          <a:ext cx="23669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888840" imgH="228600" progId="Equation.DSMT4">
                  <p:embed/>
                </p:oleObj>
              </mc:Choice>
              <mc:Fallback>
                <p:oleObj name="Equation" r:id="rId3" imgW="8888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23669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/>
          <p:cNvGraphicFramePr>
            <a:graphicFrameLocks noChangeAspect="1"/>
          </p:cNvGraphicFramePr>
          <p:nvPr/>
        </p:nvGraphicFramePr>
        <p:xfrm>
          <a:off x="1143000" y="2514600"/>
          <a:ext cx="14906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5" imgW="558720" imgH="228600" progId="Equation.DSMT4">
                  <p:embed/>
                </p:oleObj>
              </mc:Choice>
              <mc:Fallback>
                <p:oleObj name="Equation" r:id="rId5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14906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1295400" y="3200400"/>
          <a:ext cx="13525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" imgW="507960" imgH="228600" progId="Equation.DSMT4">
                  <p:embed/>
                </p:oleObj>
              </mc:Choice>
              <mc:Fallback>
                <p:oleObj name="Equation" r:id="rId7" imgW="507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0400"/>
                        <a:ext cx="13525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9" name="Line 19"/>
          <p:cNvSpPr>
            <a:spLocks noChangeShapeType="1"/>
          </p:cNvSpPr>
          <p:nvPr/>
        </p:nvSpPr>
        <p:spPr bwMode="auto">
          <a:xfrm flipH="1" flipV="1">
            <a:off x="1447800" y="3352800"/>
            <a:ext cx="762000" cy="304800"/>
          </a:xfrm>
          <a:prstGeom prst="line">
            <a:avLst/>
          </a:pr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Arc 21"/>
          <p:cNvSpPr>
            <a:spLocks/>
          </p:cNvSpPr>
          <p:nvPr/>
        </p:nvSpPr>
        <p:spPr bwMode="auto">
          <a:xfrm flipH="1">
            <a:off x="1219200" y="33528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Arc 22"/>
          <p:cNvSpPr>
            <a:spLocks/>
          </p:cNvSpPr>
          <p:nvPr/>
        </p:nvSpPr>
        <p:spPr bwMode="auto">
          <a:xfrm flipH="1" flipV="1">
            <a:off x="1219200" y="35052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 flipH="1">
            <a:off x="1447800" y="3352800"/>
            <a:ext cx="762000" cy="304800"/>
          </a:xfrm>
          <a:prstGeom prst="line">
            <a:avLst/>
          </a:pr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866" name="Object 26"/>
          <p:cNvGraphicFramePr>
            <a:graphicFrameLocks noChangeAspect="1"/>
          </p:cNvGraphicFramePr>
          <p:nvPr/>
        </p:nvGraphicFramePr>
        <p:xfrm>
          <a:off x="762000" y="3875088"/>
          <a:ext cx="18938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9" imgW="711000" imgH="177480" progId="Equation.DSMT4">
                  <p:embed/>
                </p:oleObj>
              </mc:Choice>
              <mc:Fallback>
                <p:oleObj name="Equation" r:id="rId9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75088"/>
                        <a:ext cx="18938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9" name="Object 29"/>
          <p:cNvGraphicFramePr>
            <a:graphicFrameLocks noChangeAspect="1"/>
          </p:cNvGraphicFramePr>
          <p:nvPr/>
        </p:nvGraphicFramePr>
        <p:xfrm>
          <a:off x="1114425" y="4343400"/>
          <a:ext cx="3730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1" imgW="139680" imgH="203040" progId="Equation.DSMT4">
                  <p:embed/>
                </p:oleObj>
              </mc:Choice>
              <mc:Fallback>
                <p:oleObj name="Equation" r:id="rId11" imgW="139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4343400"/>
                        <a:ext cx="37306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2" name="Object 32"/>
          <p:cNvGraphicFramePr>
            <a:graphicFrameLocks noChangeAspect="1"/>
          </p:cNvGraphicFramePr>
          <p:nvPr/>
        </p:nvGraphicFramePr>
        <p:xfrm>
          <a:off x="2030413" y="4343400"/>
          <a:ext cx="3714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343400"/>
                        <a:ext cx="3714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5" name="Object 35"/>
          <p:cNvGraphicFramePr>
            <a:graphicFrameLocks noChangeAspect="1"/>
          </p:cNvGraphicFramePr>
          <p:nvPr/>
        </p:nvGraphicFramePr>
        <p:xfrm>
          <a:off x="869950" y="4953000"/>
          <a:ext cx="16224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5" imgW="609480" imgH="177480" progId="Equation.DSMT4">
                  <p:embed/>
                </p:oleObj>
              </mc:Choice>
              <mc:Fallback>
                <p:oleObj name="Equation" r:id="rId15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4953000"/>
                        <a:ext cx="16224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71800" y="2738735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Remember to check your original problem.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3165901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this case, </a:t>
            </a:r>
            <a:r>
              <a:rPr lang="en-US" sz="2400" i="1" dirty="0" smtClean="0"/>
              <a:t>x</a:t>
            </a:r>
            <a:r>
              <a:rPr lang="en-US" sz="2400" dirty="0" smtClean="0"/>
              <a:t> was the missing percent.</a:t>
            </a:r>
            <a:endParaRPr lang="en-US" sz="2400" i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3276600" y="38862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Therefore, our final answer is 125%.</a:t>
            </a: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53716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 animBg="1"/>
      <p:bldP spid="35861" grpId="0" animBg="1"/>
      <p:bldP spid="35862" grpId="0" animBg="1"/>
      <p:bldP spid="35863" grpId="0" animBg="1"/>
      <p:bldP spid="2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534400" cy="76200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Example </a:t>
            </a:r>
            <a:r>
              <a:rPr lang="en-US" sz="4000" dirty="0" smtClean="0"/>
              <a:t>3. </a:t>
            </a:r>
            <a:r>
              <a:rPr lang="en-US" sz="4000" dirty="0"/>
              <a:t>Solve a percent equation.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63525" y="1981200"/>
          <a:ext cx="2470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3" imgW="927000" imgH="228600" progId="Equation.DSMT4">
                  <p:embed/>
                </p:oleObj>
              </mc:Choice>
              <mc:Fallback>
                <p:oleObj name="Equation" r:id="rId3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981200"/>
                        <a:ext cx="24701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608013" y="2743200"/>
          <a:ext cx="1625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5" imgW="609480" imgH="228600" progId="Equation.DSMT4">
                  <p:embed/>
                </p:oleObj>
              </mc:Choice>
              <mc:Fallback>
                <p:oleObj name="Equation" r:id="rId5" imgW="609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2743200"/>
                        <a:ext cx="1625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542925" y="3887788"/>
          <a:ext cx="18954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7" imgW="711000" imgH="177480" progId="Equation.DSMT4">
                  <p:embed/>
                </p:oleObj>
              </mc:Choice>
              <mc:Fallback>
                <p:oleObj name="Equation" r:id="rId7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887788"/>
                        <a:ext cx="18954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438400" y="3889375"/>
          <a:ext cx="9810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9" imgW="368280" imgH="177480" progId="Equation.DSMT4">
                  <p:embed/>
                </p:oleObj>
              </mc:Choice>
              <mc:Fallback>
                <p:oleObj name="Equation" r:id="rId9" imgW="368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9375"/>
                        <a:ext cx="9810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4038600" y="1905000"/>
          <a:ext cx="21986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11" imgW="825480" imgH="228600" progId="Equation.DSMT4">
                  <p:embed/>
                </p:oleObj>
              </mc:Choice>
              <mc:Fallback>
                <p:oleObj name="Equation" r:id="rId11" imgW="825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05000"/>
                        <a:ext cx="21986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0" name="Object 24"/>
          <p:cNvGraphicFramePr>
            <a:graphicFrameLocks noChangeAspect="1"/>
          </p:cNvGraphicFramePr>
          <p:nvPr/>
        </p:nvGraphicFramePr>
        <p:xfrm>
          <a:off x="4103688" y="2590800"/>
          <a:ext cx="20637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13" imgW="774360" imgH="228600" progId="Equation.DSMT4">
                  <p:embed/>
                </p:oleObj>
              </mc:Choice>
              <mc:Fallback>
                <p:oleObj name="Equation" r:id="rId13" imgW="7743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2590800"/>
                        <a:ext cx="20637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1" name="Object 25"/>
          <p:cNvGraphicFramePr>
            <a:graphicFrameLocks noChangeAspect="1"/>
          </p:cNvGraphicFramePr>
          <p:nvPr/>
        </p:nvGraphicFramePr>
        <p:xfrm>
          <a:off x="4525963" y="3606800"/>
          <a:ext cx="135413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15" imgW="507960" imgH="228600" progId="Equation.DSMT4">
                  <p:embed/>
                </p:oleObj>
              </mc:Choice>
              <mc:Fallback>
                <p:oleObj name="Equation" r:id="rId15" imgW="507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963" y="3606800"/>
                        <a:ext cx="1354137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2" name="Object 26"/>
          <p:cNvGraphicFramePr>
            <a:graphicFrameLocks noChangeAspect="1"/>
          </p:cNvGraphicFramePr>
          <p:nvPr/>
        </p:nvGraphicFramePr>
        <p:xfrm>
          <a:off x="4113213" y="4725988"/>
          <a:ext cx="22002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17" imgW="825480" imgH="177480" progId="Equation.DSMT4">
                  <p:embed/>
                </p:oleObj>
              </mc:Choice>
              <mc:Fallback>
                <p:oleObj name="Equation" r:id="rId17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4725988"/>
                        <a:ext cx="22002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6" name="Object 30"/>
          <p:cNvGraphicFramePr>
            <a:graphicFrameLocks noChangeAspect="1"/>
          </p:cNvGraphicFramePr>
          <p:nvPr/>
        </p:nvGraphicFramePr>
        <p:xfrm>
          <a:off x="6313488" y="4727575"/>
          <a:ext cx="12525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19" imgW="469800" imgH="177480" progId="Equation.DSMT4">
                  <p:embed/>
                </p:oleObj>
              </mc:Choice>
              <mc:Fallback>
                <p:oleObj name="Equation" r:id="rId19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4727575"/>
                        <a:ext cx="125253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14" name="Freeform 58"/>
          <p:cNvSpPr>
            <a:spLocks/>
          </p:cNvSpPr>
          <p:nvPr/>
        </p:nvSpPr>
        <p:spPr bwMode="auto">
          <a:xfrm>
            <a:off x="914400" y="3276600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hlink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5115" name="Object 59"/>
          <p:cNvGraphicFramePr>
            <a:graphicFrameLocks noChangeAspect="1"/>
          </p:cNvGraphicFramePr>
          <p:nvPr/>
        </p:nvGraphicFramePr>
        <p:xfrm>
          <a:off x="1600200" y="3349625"/>
          <a:ext cx="3905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21" imgW="215640" imgH="177480" progId="Equation.DSMT4">
                  <p:embed/>
                </p:oleObj>
              </mc:Choice>
              <mc:Fallback>
                <p:oleObj name="Equation" r:id="rId21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49625"/>
                        <a:ext cx="3905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16" name="Freeform 60"/>
          <p:cNvSpPr>
            <a:spLocks/>
          </p:cNvSpPr>
          <p:nvPr/>
        </p:nvSpPr>
        <p:spPr bwMode="auto">
          <a:xfrm rot="10800000" flipH="1">
            <a:off x="838200" y="2590800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hlink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5117" name="Object 61"/>
          <p:cNvGraphicFramePr>
            <a:graphicFrameLocks noChangeAspect="1"/>
          </p:cNvGraphicFramePr>
          <p:nvPr/>
        </p:nvGraphicFramePr>
        <p:xfrm>
          <a:off x="1666875" y="2438400"/>
          <a:ext cx="3905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23" imgW="215640" imgH="177480" progId="Equation.DSMT4">
                  <p:embed/>
                </p:oleObj>
              </mc:Choice>
              <mc:Fallback>
                <p:oleObj name="Equation" r:id="rId23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2438400"/>
                        <a:ext cx="3905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18" name="Freeform 62"/>
          <p:cNvSpPr>
            <a:spLocks/>
          </p:cNvSpPr>
          <p:nvPr/>
        </p:nvSpPr>
        <p:spPr bwMode="auto">
          <a:xfrm flipH="1">
            <a:off x="4789488" y="4202113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rgbClr val="DE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5119" name="Object 63"/>
          <p:cNvGraphicFramePr>
            <a:graphicFrameLocks noChangeAspect="1"/>
          </p:cNvGraphicFramePr>
          <p:nvPr/>
        </p:nvGraphicFramePr>
        <p:xfrm>
          <a:off x="5435600" y="4286250"/>
          <a:ext cx="57308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25" imgW="317160" imgH="164880" progId="Equation.DSMT4">
                  <p:embed/>
                </p:oleObj>
              </mc:Choice>
              <mc:Fallback>
                <p:oleObj name="Equation" r:id="rId25" imgW="317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286250"/>
                        <a:ext cx="57308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20" name="Freeform 64"/>
          <p:cNvSpPr>
            <a:spLocks/>
          </p:cNvSpPr>
          <p:nvPr/>
        </p:nvSpPr>
        <p:spPr bwMode="auto">
          <a:xfrm rot="10800000">
            <a:off x="4713288" y="3363913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rgbClr val="DE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5121" name="Object 65"/>
          <p:cNvGraphicFramePr>
            <a:graphicFrameLocks noChangeAspect="1"/>
          </p:cNvGraphicFramePr>
          <p:nvPr/>
        </p:nvGraphicFramePr>
        <p:xfrm>
          <a:off x="5449888" y="3222625"/>
          <a:ext cx="5746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27" imgW="317160" imgH="164880" progId="Equation.DSMT4">
                  <p:embed/>
                </p:oleObj>
              </mc:Choice>
              <mc:Fallback>
                <p:oleObj name="Equation" r:id="rId27" imgW="317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888" y="3222625"/>
                        <a:ext cx="5746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669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14" grpId="0" animBg="1"/>
      <p:bldP spid="45116" grpId="0" animBg="1"/>
      <p:bldP spid="45118" grpId="0" animBg="1"/>
      <p:bldP spid="451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8686800" cy="99060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Example 4. Solve a percent equation.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679450" y="1752600"/>
          <a:ext cx="26733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Equation" r:id="rId3" imgW="1002960" imgH="228600" progId="Equation.DSMT4">
                  <p:embed/>
                </p:oleObj>
              </mc:Choice>
              <mc:Fallback>
                <p:oleObj name="Equation" r:id="rId3" imgW="1002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1752600"/>
                        <a:ext cx="26733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679450" y="2362200"/>
          <a:ext cx="1624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5" imgW="609480" imgH="228600" progId="Equation.DSMT4">
                  <p:embed/>
                </p:oleObj>
              </mc:Choice>
              <mc:Fallback>
                <p:oleObj name="Equation" r:id="rId5" imgW="609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362200"/>
                        <a:ext cx="16240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679450" y="3124200"/>
          <a:ext cx="1624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7" imgW="609480" imgH="228600" progId="Equation.DSMT4">
                  <p:embed/>
                </p:oleObj>
              </mc:Choice>
              <mc:Fallback>
                <p:oleObj name="Equation" r:id="rId7" imgW="609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124200"/>
                        <a:ext cx="16240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7" name="Line 7"/>
          <p:cNvSpPr>
            <a:spLocks noChangeShapeType="1"/>
          </p:cNvSpPr>
          <p:nvPr/>
        </p:nvSpPr>
        <p:spPr bwMode="auto">
          <a:xfrm flipH="1" flipV="1">
            <a:off x="1119188" y="3276600"/>
            <a:ext cx="762000" cy="304800"/>
          </a:xfrm>
          <a:prstGeom prst="line">
            <a:avLst/>
          </a:pr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8" name="Arc 8"/>
          <p:cNvSpPr>
            <a:spLocks/>
          </p:cNvSpPr>
          <p:nvPr/>
        </p:nvSpPr>
        <p:spPr bwMode="auto">
          <a:xfrm flipH="1">
            <a:off x="890588" y="32766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Arc 9"/>
          <p:cNvSpPr>
            <a:spLocks/>
          </p:cNvSpPr>
          <p:nvPr/>
        </p:nvSpPr>
        <p:spPr bwMode="auto">
          <a:xfrm flipH="1" flipV="1">
            <a:off x="890588" y="34290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1119188" y="3276600"/>
            <a:ext cx="762000" cy="304800"/>
          </a:xfrm>
          <a:prstGeom prst="line">
            <a:avLst/>
          </a:prstGeom>
          <a:noFill/>
          <a:ln w="9525">
            <a:solidFill>
              <a:srgbClr val="DE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450850" y="3810000"/>
          <a:ext cx="24034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9" imgW="901440" imgH="177480" progId="Equation.DSMT4">
                  <p:embed/>
                </p:oleObj>
              </mc:Choice>
              <mc:Fallback>
                <p:oleObj name="Equation" r:id="rId9" imgW="901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3810000"/>
                        <a:ext cx="24034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2" name="Object 12"/>
          <p:cNvGraphicFramePr>
            <a:graphicFrameLocks noChangeAspect="1"/>
          </p:cNvGraphicFramePr>
          <p:nvPr/>
        </p:nvGraphicFramePr>
        <p:xfrm>
          <a:off x="450850" y="4191000"/>
          <a:ext cx="8461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Equation" r:id="rId11" imgW="317160" imgH="215640" progId="Equation.DSMT4">
                  <p:embed/>
                </p:oleObj>
              </mc:Choice>
              <mc:Fallback>
                <p:oleObj name="Equation" r:id="rId11" imgW="317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4191000"/>
                        <a:ext cx="8461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3" name="Object 13"/>
          <p:cNvGraphicFramePr>
            <a:graphicFrameLocks noChangeAspect="1"/>
          </p:cNvGraphicFramePr>
          <p:nvPr/>
        </p:nvGraphicFramePr>
        <p:xfrm>
          <a:off x="1670050" y="4191000"/>
          <a:ext cx="8445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13" imgW="317160" imgH="215640" progId="Equation.DSMT4">
                  <p:embed/>
                </p:oleObj>
              </mc:Choice>
              <mc:Fallback>
                <p:oleObj name="Equation" r:id="rId13" imgW="317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4191000"/>
                        <a:ext cx="8445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4" name="Object 14"/>
          <p:cNvGraphicFramePr>
            <a:graphicFrameLocks noChangeAspect="1"/>
          </p:cNvGraphicFramePr>
          <p:nvPr/>
        </p:nvGraphicFramePr>
        <p:xfrm>
          <a:off x="831850" y="4876800"/>
          <a:ext cx="128587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15" imgW="482400" imgH="228600" progId="Equation.DSMT4">
                  <p:embed/>
                </p:oleObj>
              </mc:Choice>
              <mc:Fallback>
                <p:oleObj name="Equation" r:id="rId15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4876800"/>
                        <a:ext cx="128587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5" name="Object 15"/>
          <p:cNvGraphicFramePr>
            <a:graphicFrameLocks noChangeAspect="1"/>
          </p:cNvGraphicFramePr>
          <p:nvPr/>
        </p:nvGraphicFramePr>
        <p:xfrm>
          <a:off x="609600" y="5410200"/>
          <a:ext cx="15573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17" imgW="583920" imgH="228600" progId="Equation.DSMT4">
                  <p:embed/>
                </p:oleObj>
              </mc:Choice>
              <mc:Fallback>
                <p:oleObj name="Equation" r:id="rId17" imgW="583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410200"/>
                        <a:ext cx="155733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6" name="Object 16"/>
          <p:cNvGraphicFramePr>
            <a:graphicFrameLocks noChangeAspect="1"/>
          </p:cNvGraphicFramePr>
          <p:nvPr/>
        </p:nvGraphicFramePr>
        <p:xfrm>
          <a:off x="3962400" y="3429000"/>
          <a:ext cx="14224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19" imgW="533160" imgH="228600" progId="Equation.DSMT4">
                  <p:embed/>
                </p:oleObj>
              </mc:Choice>
              <mc:Fallback>
                <p:oleObj name="Equation" r:id="rId19" imgW="533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429000"/>
                        <a:ext cx="1422400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7" name="Object 17"/>
          <p:cNvGraphicFramePr>
            <a:graphicFrameLocks noChangeAspect="1"/>
          </p:cNvGraphicFramePr>
          <p:nvPr/>
        </p:nvGraphicFramePr>
        <p:xfrm>
          <a:off x="6324600" y="2590800"/>
          <a:ext cx="1624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21" imgW="609480" imgH="228600" progId="Equation.DSMT4">
                  <p:embed/>
                </p:oleObj>
              </mc:Choice>
              <mc:Fallback>
                <p:oleObj name="Equation" r:id="rId21" imgW="609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590800"/>
                        <a:ext cx="16240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8" name="Freeform 18"/>
          <p:cNvSpPr>
            <a:spLocks/>
          </p:cNvSpPr>
          <p:nvPr/>
        </p:nvSpPr>
        <p:spPr bwMode="auto">
          <a:xfrm flipH="1">
            <a:off x="6705600" y="3127375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459" name="Object 19"/>
          <p:cNvGraphicFramePr>
            <a:graphicFrameLocks noChangeAspect="1"/>
          </p:cNvGraphicFramePr>
          <p:nvPr/>
        </p:nvGraphicFramePr>
        <p:xfrm>
          <a:off x="7380288" y="3200400"/>
          <a:ext cx="4127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22" imgW="228600" imgH="177480" progId="Equation.DSMT4">
                  <p:embed/>
                </p:oleObj>
              </mc:Choice>
              <mc:Fallback>
                <p:oleObj name="Equation" r:id="rId22" imgW="228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200400"/>
                        <a:ext cx="4127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0" name="Freeform 20"/>
          <p:cNvSpPr>
            <a:spLocks/>
          </p:cNvSpPr>
          <p:nvPr/>
        </p:nvSpPr>
        <p:spPr bwMode="auto">
          <a:xfrm rot="10800000">
            <a:off x="6629400" y="2441575"/>
            <a:ext cx="914400" cy="241300"/>
          </a:xfrm>
          <a:custGeom>
            <a:avLst/>
            <a:gdLst>
              <a:gd name="T0" fmla="*/ 576 w 576"/>
              <a:gd name="T1" fmla="*/ 48 h 152"/>
              <a:gd name="T2" fmla="*/ 288 w 576"/>
              <a:gd name="T3" fmla="*/ 144 h 152"/>
              <a:gd name="T4" fmla="*/ 0 w 576"/>
              <a:gd name="T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52">
                <a:moveTo>
                  <a:pt x="576" y="48"/>
                </a:moveTo>
                <a:cubicBezTo>
                  <a:pt x="480" y="100"/>
                  <a:pt x="384" y="152"/>
                  <a:pt x="288" y="144"/>
                </a:cubicBezTo>
                <a:cubicBezTo>
                  <a:pt x="192" y="136"/>
                  <a:pt x="96" y="68"/>
                  <a:pt x="0" y="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461" name="Object 21"/>
          <p:cNvGraphicFramePr>
            <a:graphicFrameLocks noChangeAspect="1"/>
          </p:cNvGraphicFramePr>
          <p:nvPr/>
        </p:nvGraphicFramePr>
        <p:xfrm>
          <a:off x="7446963" y="2289175"/>
          <a:ext cx="4143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24" imgW="228600" imgH="177480" progId="Equation.DSMT4">
                  <p:embed/>
                </p:oleObj>
              </mc:Choice>
              <mc:Fallback>
                <p:oleObj name="Equation" r:id="rId24" imgW="228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6963" y="2289175"/>
                        <a:ext cx="41433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6535738" y="3517900"/>
          <a:ext cx="1049337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26" imgW="393480" imgH="457200" progId="Equation.DSMT4">
                  <p:embed/>
                </p:oleObj>
              </mc:Choice>
              <mc:Fallback>
                <p:oleObj name="Equation" r:id="rId26" imgW="3934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3517900"/>
                        <a:ext cx="1049337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3" name="Object 23"/>
          <p:cNvGraphicFramePr>
            <a:graphicFrameLocks noChangeAspect="1"/>
          </p:cNvGraphicFramePr>
          <p:nvPr/>
        </p:nvGraphicFramePr>
        <p:xfrm>
          <a:off x="7162800" y="3581400"/>
          <a:ext cx="3381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Equation" r:id="rId28" imgW="126720" imgH="177480" progId="Equation.DSMT4">
                  <p:embed/>
                </p:oleObj>
              </mc:Choice>
              <mc:Fallback>
                <p:oleObj name="Equation" r:id="rId28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581400"/>
                        <a:ext cx="3381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6705600" y="4371975"/>
          <a:ext cx="8461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2" name="Equation" r:id="rId30" imgW="317160" imgH="215640" progId="Equation.DSMT4">
                  <p:embed/>
                </p:oleObj>
              </mc:Choice>
              <mc:Fallback>
                <p:oleObj name="Equation" r:id="rId30" imgW="317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371975"/>
                        <a:ext cx="8461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5" name="Object 25"/>
          <p:cNvGraphicFramePr>
            <a:graphicFrameLocks noChangeAspect="1"/>
          </p:cNvGraphicFramePr>
          <p:nvPr/>
        </p:nvGraphicFramePr>
        <p:xfrm>
          <a:off x="7162800" y="4876800"/>
          <a:ext cx="3381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32" imgW="126720" imgH="177480" progId="Equation.DSMT4">
                  <p:embed/>
                </p:oleObj>
              </mc:Choice>
              <mc:Fallback>
                <p:oleObj name="Equation" r:id="rId32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876800"/>
                        <a:ext cx="3381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466860" y="5334000"/>
                <a:ext cx="5181600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Our final answer is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 smtClean="0"/>
                  <a:t>%.</a:t>
                </a:r>
                <a:endParaRPr lang="en-US" sz="2400" i="1" dirty="0" smtClean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860" y="5334000"/>
                <a:ext cx="5181600" cy="622222"/>
              </a:xfrm>
              <a:prstGeom prst="rect">
                <a:avLst/>
              </a:prstGeom>
              <a:blipFill rotWithShape="1">
                <a:blip r:embed="rId33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674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1" dur="2000" fill="hold"/>
                                        <p:tgtEl>
                                          <p:spTgt spid="614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 animBg="1"/>
      <p:bldP spid="61448" grpId="0" animBg="1"/>
      <p:bldP spid="61449" grpId="0" animBg="1"/>
      <p:bldP spid="61450" grpId="0" animBg="1"/>
      <p:bldP spid="61458" grpId="0" animBg="1"/>
      <p:bldP spid="61460" grpId="0" animBg="1"/>
      <p:bldP spid="25" grpId="0"/>
    </p:bld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587</TotalTime>
  <Words>385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Composite</vt:lpstr>
      <vt:lpstr>Equation</vt:lpstr>
      <vt:lpstr>Wednesday, September 12, 2012</vt:lpstr>
      <vt:lpstr>Homework Check</vt:lpstr>
      <vt:lpstr>Example 1. Solve a percent equation.</vt:lpstr>
      <vt:lpstr>Example 2. Solve a percent equation.</vt:lpstr>
      <vt:lpstr>Example 3. Solve a percent equation.</vt:lpstr>
      <vt:lpstr>Example 4. Solve a percent equation.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6</cp:revision>
  <dcterms:created xsi:type="dcterms:W3CDTF">2012-09-10T20:24:30Z</dcterms:created>
  <dcterms:modified xsi:type="dcterms:W3CDTF">2012-09-12T23:00:47Z</dcterms:modified>
</cp:coreProperties>
</file>